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79" r:id="rId3"/>
    <p:sldId id="276" r:id="rId4"/>
    <p:sldId id="280" r:id="rId5"/>
    <p:sldId id="284" r:id="rId6"/>
    <p:sldId id="285" r:id="rId7"/>
    <p:sldId id="287" r:id="rId8"/>
    <p:sldId id="288" r:id="rId9"/>
    <p:sldId id="289" r:id="rId10"/>
    <p:sldId id="290" r:id="rId11"/>
    <p:sldId id="281" r:id="rId12"/>
    <p:sldId id="292" r:id="rId13"/>
    <p:sldId id="293" r:id="rId14"/>
    <p:sldId id="291" r:id="rId15"/>
    <p:sldId id="294" r:id="rId16"/>
    <p:sldId id="295" r:id="rId17"/>
    <p:sldId id="278" r:id="rId18"/>
    <p:sldId id="296" r:id="rId19"/>
    <p:sldId id="297" r:id="rId20"/>
    <p:sldId id="282" r:id="rId21"/>
    <p:sldId id="283" r:id="rId22"/>
    <p:sldId id="256" r:id="rId23"/>
    <p:sldId id="257" r:id="rId24"/>
    <p:sldId id="263" r:id="rId25"/>
    <p:sldId id="258" r:id="rId26"/>
    <p:sldId id="259" r:id="rId27"/>
    <p:sldId id="262" r:id="rId28"/>
    <p:sldId id="265" r:id="rId29"/>
    <p:sldId id="268" r:id="rId30"/>
    <p:sldId id="273" r:id="rId31"/>
    <p:sldId id="266" r:id="rId32"/>
    <p:sldId id="274" r:id="rId33"/>
    <p:sldId id="302" r:id="rId34"/>
    <p:sldId id="264" r:id="rId35"/>
    <p:sldId id="301" r:id="rId36"/>
    <p:sldId id="303" r:id="rId37"/>
    <p:sldId id="304" r:id="rId38"/>
    <p:sldId id="269" r:id="rId39"/>
    <p:sldId id="270" r:id="rId40"/>
    <p:sldId id="271" r:id="rId41"/>
    <p:sldId id="275" r:id="rId42"/>
    <p:sldId id="300" r:id="rId43"/>
    <p:sldId id="272" r:id="rId44"/>
    <p:sldId id="267" r:id="rId45"/>
    <p:sldId id="305" r:id="rId46"/>
    <p:sldId id="306" r:id="rId47"/>
    <p:sldId id="298" r:id="rId48"/>
    <p:sldId id="299" r:id="rId49"/>
    <p:sldId id="30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B4C"/>
    <a:srgbClr val="FF9999"/>
    <a:srgbClr val="FFF3CC"/>
    <a:srgbClr val="992D46"/>
    <a:srgbClr val="BC7E84"/>
    <a:srgbClr val="565160"/>
    <a:srgbClr val="141C25"/>
    <a:srgbClr val="CB5B72"/>
    <a:srgbClr val="FF2F92"/>
    <a:srgbClr val="B86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0"/>
    <p:restoredTop sz="94643"/>
  </p:normalViewPr>
  <p:slideViewPr>
    <p:cSldViewPr snapToGrid="0" snapToObjects="1">
      <p:cViewPr>
        <p:scale>
          <a:sx n="90" d="100"/>
          <a:sy n="90" d="100"/>
        </p:scale>
        <p:origin x="72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26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71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00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19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36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3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65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67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90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6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A9E21-558B-6B4D-8C3E-F6F96D344F8C}" type="datetimeFigureOut">
              <a:rPr kumimoji="1" lang="zh-CN" altLang="en-US" smtClean="0"/>
              <a:t>2017/8/4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4365-094B-6E45-B80F-64E7AC8315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28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562724" y="681654"/>
            <a:ext cx="5629276" cy="5629276"/>
          </a:xfrm>
          <a:prstGeom prst="ellipse">
            <a:avLst/>
          </a:prstGeom>
          <a:solidFill>
            <a:srgbClr val="FFF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286625" y="1443038"/>
            <a:ext cx="4243388" cy="4157661"/>
          </a:xfrm>
          <a:prstGeom prst="ellipse">
            <a:avLst/>
          </a:prstGeom>
          <a:solidFill>
            <a:srgbClr val="303B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7262" y="2971801"/>
            <a:ext cx="4943475" cy="757238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31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3843335"/>
            <a:ext cx="634019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sz="3600" b="0" dirty="0" smtClean="0"/>
              <a:t>到底是认知的血战？</a:t>
            </a:r>
            <a:endParaRPr lang="en-US" altLang="zh-CN" sz="3600" b="0" dirty="0" smtClean="0"/>
          </a:p>
          <a:p>
            <a:r>
              <a:rPr lang="zh-CN" altLang="en-US" b="0" dirty="0" smtClean="0"/>
              <a:t>还是</a:t>
            </a:r>
            <a:endParaRPr lang="en-US" altLang="zh-CN" b="0" dirty="0" smtClean="0"/>
          </a:p>
          <a:p>
            <a:r>
              <a:rPr lang="zh-CN" altLang="en-US" sz="4800" b="0" dirty="0" smtClean="0"/>
              <a:t>资讯导致的盗版人生！</a:t>
            </a:r>
            <a:endParaRPr lang="zh-CN" altLang="en-US" sz="48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966525" y="1598590"/>
            <a:ext cx="8494633" cy="646331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solidFill>
                  <a:srgbClr val="FFF3CC"/>
                </a:solidFill>
              </a:defRPr>
            </a:lvl1pPr>
          </a:lstStyle>
          <a:p>
            <a:r>
              <a:rPr lang="zh-CN" altLang="en-US" sz="3600" b="1" dirty="0" smtClean="0"/>
              <a:t>正确的思考方案也许正在成为昂贵的资产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2951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67838" y="2122836"/>
            <a:ext cx="19960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0" dirty="0" smtClean="0">
                <a:solidFill>
                  <a:srgbClr val="FF9999"/>
                </a:solidFill>
              </a:rPr>
              <a:t>AI</a:t>
            </a:r>
            <a:endParaRPr kumimoji="1" lang="zh-CN" altLang="en-US" sz="16000" dirty="0">
              <a:solidFill>
                <a:srgbClr val="FF9999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7879" y="371474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是未来还是现在？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23678" y="2122836"/>
            <a:ext cx="5405647" cy="646331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solidFill>
                  <a:srgbClr val="FFF3CC"/>
                </a:solidFill>
              </a:defRPr>
            </a:lvl1pPr>
          </a:lstStyle>
          <a:p>
            <a:r>
              <a:rPr lang="zh-CN" altLang="en-US" sz="3600" b="1" dirty="0" smtClean="0"/>
              <a:t>最近聊天绕不</a:t>
            </a:r>
            <a:r>
              <a:rPr lang="zh-CN" altLang="en-US" sz="3600" b="1" smtClean="0"/>
              <a:t>开的话题之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206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82800"/>
            <a:ext cx="10071100" cy="2679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3416" y="374332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>
                <a:solidFill>
                  <a:srgbClr val="303B4C"/>
                </a:solidFill>
              </a:rPr>
              <a:t>把记忆与搜索从我们</a:t>
            </a:r>
            <a:r>
              <a:rPr lang="zh-CN" altLang="en-US" dirty="0" smtClean="0">
                <a:solidFill>
                  <a:srgbClr val="303B4C"/>
                </a:solidFill>
              </a:rPr>
              <a:t>的</a:t>
            </a:r>
            <a:r>
              <a:rPr lang="zh-CN" altLang="en-US" dirty="0" smtClean="0">
                <a:solidFill>
                  <a:srgbClr val="303B4C"/>
                </a:solidFill>
              </a:rPr>
              <a:t>智能列表</a:t>
            </a:r>
            <a:r>
              <a:rPr lang="zh-CN" altLang="en-US" dirty="0" smtClean="0">
                <a:solidFill>
                  <a:srgbClr val="303B4C"/>
                </a:solidFill>
              </a:rPr>
              <a:t>中删</a:t>
            </a:r>
            <a:r>
              <a:rPr lang="zh-CN" altLang="en-US" dirty="0" smtClean="0">
                <a:solidFill>
                  <a:srgbClr val="303B4C"/>
                </a:solidFill>
              </a:rPr>
              <a:t>除</a:t>
            </a:r>
            <a:endParaRPr lang="zh-CN" altLang="en-US" dirty="0">
              <a:solidFill>
                <a:srgbClr val="303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73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9" y="1615793"/>
            <a:ext cx="9026525" cy="37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9760" y="84296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sz="3600" b="0" dirty="0" smtClean="0"/>
              <a:t>代码资产时代的终结</a:t>
            </a:r>
            <a:r>
              <a:rPr lang="zh-CN" altLang="en-US" sz="3600" b="0" smtClean="0"/>
              <a:t>，已经发生！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1814090"/>
            <a:ext cx="9063037" cy="4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69329" y="3100386"/>
            <a:ext cx="467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个月的训练量是美国的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12154" y="3100386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影响</a:t>
            </a:r>
            <a:r>
              <a:rPr lang="en-US" altLang="zh-CN" dirty="0" smtClean="0"/>
              <a:t>AI</a:t>
            </a:r>
            <a:r>
              <a:rPr lang="zh-CN" altLang="en-US" dirty="0" smtClean="0"/>
              <a:t>的是训练量对算法升级的限制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55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24126" y="1631692"/>
            <a:ext cx="42883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0" smtClean="0">
                <a:solidFill>
                  <a:srgbClr val="FF9999"/>
                </a:solidFill>
              </a:rPr>
              <a:t>影响</a:t>
            </a:r>
            <a:endParaRPr kumimoji="1" lang="zh-CN" altLang="en-US" sz="16000" dirty="0">
              <a:solidFill>
                <a:srgbClr val="FF9999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5292" y="346742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我们升级</a:t>
            </a:r>
            <a:r>
              <a:rPr lang="zh-CN" altLang="en-US" dirty="0" smtClean="0"/>
              <a:t>是什么？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18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05800" cy="3746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867500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303B4C"/>
                </a:solidFill>
                <a:latin typeface="DengXian Light" charset="-122"/>
                <a:ea typeface="DengXian Light" charset="-122"/>
                <a:cs typeface="DengXian Light" charset="-122"/>
              </a:rPr>
              <a:t>互联网</a:t>
            </a:r>
            <a:endParaRPr kumimoji="1" lang="en-US" altLang="zh-CN" sz="3600" dirty="0">
              <a:solidFill>
                <a:srgbClr val="303B4C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r>
              <a:rPr kumimoji="1" lang="en-US" altLang="zh-CN" b="1" dirty="0">
                <a:solidFill>
                  <a:srgbClr val="303B4C"/>
                </a:solidFill>
                <a:latin typeface="DengXian Light" charset="-122"/>
                <a:ea typeface="DengXian Light" charset="-122"/>
                <a:cs typeface="DengXian Light" charset="-122"/>
              </a:rPr>
              <a:t>1 quintillion bytes</a:t>
            </a:r>
          </a:p>
          <a:p>
            <a:r>
              <a:rPr kumimoji="1" lang="zh-CN" altLang="en-US" b="1" dirty="0">
                <a:solidFill>
                  <a:srgbClr val="303B4C"/>
                </a:solidFill>
                <a:latin typeface="DengXian Light" charset="-122"/>
                <a:ea typeface="DengXian Light" charset="-122"/>
                <a:cs typeface="DengXian Light" charset="-122"/>
              </a:rPr>
              <a:t>一兆字节</a:t>
            </a:r>
          </a:p>
        </p:txBody>
      </p:sp>
      <p:sp>
        <p:nvSpPr>
          <p:cNvPr id="11" name="椭圆 10"/>
          <p:cNvSpPr/>
          <p:nvPr/>
        </p:nvSpPr>
        <p:spPr>
          <a:xfrm>
            <a:off x="5941219" y="0"/>
            <a:ext cx="4729162" cy="4729162"/>
          </a:xfrm>
          <a:prstGeom prst="ellipse">
            <a:avLst/>
          </a:prstGeom>
          <a:solidFill>
            <a:srgbClr val="FF9999"/>
          </a:solidFill>
          <a:ln>
            <a:solidFill>
              <a:srgbClr val="30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32016" y="1014559"/>
            <a:ext cx="26132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3600">
                <a:solidFill>
                  <a:srgbClr val="303B4C"/>
                </a:solidFill>
                <a:latin typeface="DengXian Light" charset="-122"/>
                <a:ea typeface="DengXian Light" charset="-122"/>
                <a:cs typeface="DengXian Light" charset="-122"/>
              </a:defRPr>
            </a:lvl1pPr>
          </a:lstStyle>
          <a:p>
            <a:r>
              <a:rPr lang="zh-CN" altLang="en-US" b="1" dirty="0"/>
              <a:t>超级电脑</a:t>
            </a:r>
            <a:endParaRPr lang="en-US" altLang="zh-CN" b="1" dirty="0"/>
          </a:p>
          <a:p>
            <a:r>
              <a:rPr lang="en-US" altLang="zh-CN" sz="1800" b="1" dirty="0"/>
              <a:t>30 quadrillion bytes</a:t>
            </a:r>
          </a:p>
          <a:p>
            <a:r>
              <a:rPr lang="en-US" altLang="zh-CN" sz="1800" b="1" dirty="0"/>
              <a:t>30</a:t>
            </a:r>
            <a:r>
              <a:rPr lang="zh-CN" altLang="en-US" sz="1800" b="1" dirty="0"/>
              <a:t> 万亿字节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8.2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billion megaflops</a:t>
            </a:r>
          </a:p>
          <a:p>
            <a:r>
              <a:rPr lang="en-US" altLang="zh-CN" sz="1800" b="1" dirty="0"/>
              <a:t>8.2</a:t>
            </a:r>
            <a:r>
              <a:rPr lang="zh-CN" altLang="en-US" sz="1800" b="1" dirty="0"/>
              <a:t> 十亿百万次浮点运算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9.9 billion watts</a:t>
            </a:r>
          </a:p>
          <a:p>
            <a:r>
              <a:rPr lang="en-US" altLang="zh-CN" sz="1800" b="1" dirty="0"/>
              <a:t>9.9</a:t>
            </a:r>
            <a:r>
              <a:rPr lang="zh-CN" altLang="en-US" sz="1800" b="1" dirty="0"/>
              <a:t>万亿瓦特</a:t>
            </a:r>
            <a:endParaRPr lang="en-US" altLang="zh-CN" sz="1800" b="1" dirty="0"/>
          </a:p>
        </p:txBody>
      </p:sp>
      <p:sp>
        <p:nvSpPr>
          <p:cNvPr id="12" name="椭圆 11"/>
          <p:cNvSpPr/>
          <p:nvPr/>
        </p:nvSpPr>
        <p:spPr>
          <a:xfrm>
            <a:off x="3452139" y="4171764"/>
            <a:ext cx="1734896" cy="1734896"/>
          </a:xfrm>
          <a:prstGeom prst="ellipse">
            <a:avLst/>
          </a:prstGeom>
          <a:solidFill>
            <a:srgbClr val="FF9999"/>
          </a:solidFill>
          <a:ln>
            <a:solidFill>
              <a:srgbClr val="30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13602" y="4405518"/>
            <a:ext cx="2076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3600" b="1">
                <a:solidFill>
                  <a:srgbClr val="303B4C"/>
                </a:solidFill>
                <a:latin typeface="DengXian Light" charset="-122"/>
                <a:ea typeface="DengXian Light" charset="-122"/>
                <a:cs typeface="DengXian Light" charset="-122"/>
              </a:defRPr>
            </a:lvl1pPr>
          </a:lstStyle>
          <a:p>
            <a:r>
              <a:rPr lang="zh-CN" altLang="en-US" dirty="0"/>
              <a:t>人脑</a:t>
            </a:r>
            <a:endParaRPr lang="en-US" altLang="zh-CN" dirty="0"/>
          </a:p>
          <a:p>
            <a:r>
              <a:rPr lang="en-US" altLang="zh-CN" sz="1400" dirty="0"/>
              <a:t>3.5</a:t>
            </a:r>
            <a:r>
              <a:rPr lang="zh-CN" altLang="en-US" sz="1400" dirty="0"/>
              <a:t> </a:t>
            </a:r>
            <a:r>
              <a:rPr lang="en-US" altLang="zh-CN" sz="1400" dirty="0"/>
              <a:t>quadrillion bytes</a:t>
            </a:r>
          </a:p>
          <a:p>
            <a:r>
              <a:rPr lang="en-US" altLang="zh-CN" sz="1400" dirty="0"/>
              <a:t>3.5</a:t>
            </a:r>
            <a:r>
              <a:rPr lang="zh-CN" altLang="en-US" sz="1400" dirty="0"/>
              <a:t> 万亿字节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2.2</a:t>
            </a:r>
            <a:r>
              <a:rPr lang="zh-CN" altLang="en-US" sz="1400" dirty="0"/>
              <a:t> </a:t>
            </a:r>
            <a:r>
              <a:rPr lang="en-US" altLang="zh-CN" sz="1400" dirty="0"/>
              <a:t>billion megaflops</a:t>
            </a:r>
          </a:p>
          <a:p>
            <a:r>
              <a:rPr lang="en-US" altLang="zh-CN" sz="1400" dirty="0"/>
              <a:t>2.2</a:t>
            </a:r>
            <a:r>
              <a:rPr lang="zh-CN" altLang="en-US" sz="1400" dirty="0"/>
              <a:t> 十亿百万次浮点运算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22 watts</a:t>
            </a:r>
          </a:p>
          <a:p>
            <a:r>
              <a:rPr lang="en-US" altLang="zh-CN" sz="1400" dirty="0"/>
              <a:t>22</a:t>
            </a:r>
            <a:r>
              <a:rPr lang="zh-CN" altLang="en-US" sz="1400" dirty="0"/>
              <a:t>瓦</a:t>
            </a:r>
            <a:endParaRPr lang="en-US" altLang="zh-CN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89811" y="496291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当容器有边界的时候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8338624" y="548613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我们如何升级自己？</a:t>
            </a:r>
            <a:endParaRPr kumimoji="1" lang="zh-CN" altLang="en-US" sz="2800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15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9241" y="30432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那么，我们一起感受一下，</a:t>
            </a:r>
            <a:r>
              <a:rPr lang="zh-CN" altLang="en-US" smtClean="0"/>
              <a:t>如何训练自己！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65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2708" y="416742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认知科学与量化思考的深度碰撞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002888" y="469064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smtClean="0">
                <a:solidFill>
                  <a:srgbClr val="FF9999"/>
                </a:solidFill>
              </a:rPr>
              <a:t>分享</a:t>
            </a:r>
            <a:endParaRPr kumimoji="1" lang="zh-CN" altLang="en-US" sz="720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2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822" y="515164"/>
            <a:ext cx="11976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以下是关于</a:t>
            </a:r>
            <a:r>
              <a:rPr kumimoji="1" lang="zh-CN" altLang="zh-CN" sz="8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品牌</a:t>
            </a:r>
            <a:r>
              <a:rPr kumimoji="1" lang="zh-CN" altLang="zh-CN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方面的</a:t>
            </a:r>
            <a:r>
              <a:rPr kumimoji="1" lang="en-US" altLang="zh-CN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9</a:t>
            </a:r>
            <a:r>
              <a:rPr kumimoji="1" lang="zh-CN" altLang="zh-CN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个关键词</a:t>
            </a:r>
            <a:r>
              <a:rPr kumimoji="1" lang="zh-CN" altLang="zh-CN" sz="28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，选出</a:t>
            </a:r>
            <a:r>
              <a:rPr kumimoji="1" lang="zh-CN" altLang="zh-CN" sz="2800" b="1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一个自己感兴趣的关键</a:t>
            </a:r>
            <a:r>
              <a:rPr kumimoji="1" lang="zh-CN" altLang="zh-CN" sz="28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词</a:t>
            </a:r>
            <a:endParaRPr kumimoji="1" lang="zh-CN" altLang="zh-CN" sz="2800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332" y="3125599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>
                <a:solidFill>
                  <a:srgbClr val="FFF3CC"/>
                </a:solidFill>
                <a:latin typeface="+mj-lt"/>
              </a:rPr>
              <a:t>人性</a:t>
            </a:r>
            <a:endParaRPr kumimoji="1" lang="zh-CN" altLang="en-US" sz="2800" b="1">
              <a:solidFill>
                <a:srgbClr val="FFF3CC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53782" y="3125599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情绪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4662" y="4089459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颜值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1081" y="4065446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尺度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78600" y="312559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情怀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69914" y="4069773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变量</a:t>
            </a:r>
          </a:p>
        </p:txBody>
      </p:sp>
      <p:sp>
        <p:nvSpPr>
          <p:cNvPr id="13" name="矩形 12"/>
          <p:cNvSpPr/>
          <p:nvPr/>
        </p:nvSpPr>
        <p:spPr>
          <a:xfrm>
            <a:off x="7259676" y="312559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社群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7567" y="3125599"/>
            <a:ext cx="2058577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流量</a:t>
            </a:r>
            <a:r>
              <a:rPr kumimoji="1" lang="en-US" altLang="zh-CN" sz="2800" b="1" dirty="0">
                <a:solidFill>
                  <a:srgbClr val="FFF3CC"/>
                </a:solidFill>
                <a:latin typeface="+mj-lt"/>
              </a:rPr>
              <a:t>vs</a:t>
            </a:r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销量</a:t>
            </a:r>
            <a:r>
              <a:rPr kumimoji="1" lang="en-US" altLang="zh-CN" sz="2800" b="1" dirty="0">
                <a:solidFill>
                  <a:srgbClr val="FFF3CC"/>
                </a:solidFill>
                <a:latin typeface="+mj-lt"/>
              </a:rPr>
              <a:t> 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80753" y="4102675"/>
            <a:ext cx="1620957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市值管理</a:t>
            </a:r>
          </a:p>
        </p:txBody>
      </p:sp>
    </p:spTree>
    <p:extLst>
      <p:ext uri="{BB962C8B-B14F-4D97-AF65-F5344CB8AC3E}">
        <p14:creationId xmlns:p14="http://schemas.microsoft.com/office/powerpoint/2010/main" val="37070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680224" y="4400550"/>
            <a:ext cx="1511775" cy="414338"/>
          </a:xfrm>
          <a:prstGeom prst="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7943850" cy="3400425"/>
          </a:xfrm>
          <a:prstGeom prst="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00425"/>
            <a:ext cx="8901113" cy="3457575"/>
          </a:xfrm>
          <a:prstGeom prst="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43850" y="0"/>
            <a:ext cx="2747962" cy="2357438"/>
          </a:xfrm>
          <a:prstGeom prst="rect">
            <a:avLst/>
          </a:prstGeom>
          <a:solidFill>
            <a:srgbClr val="303B4C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44038" y="2357438"/>
            <a:ext cx="2747962" cy="2043112"/>
          </a:xfrm>
          <a:prstGeom prst="rect">
            <a:avLst/>
          </a:prstGeom>
          <a:solidFill>
            <a:srgbClr val="303B4C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44038" y="4814888"/>
            <a:ext cx="2747962" cy="2043112"/>
          </a:xfrm>
          <a:prstGeom prst="rect">
            <a:avLst/>
          </a:prstGeom>
          <a:solidFill>
            <a:srgbClr val="303B4C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87057" y="14671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800" b="1">
                <a:solidFill>
                  <a:srgbClr val="FFF3CC"/>
                </a:solidFill>
                <a:latin typeface="+mj-lt"/>
              </a:rPr>
              <a:t>人性</a:t>
            </a:r>
            <a:endParaRPr kumimoji="1" lang="zh-CN" altLang="en-US" sz="2800" b="1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83464" y="47363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社群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40119" y="915383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情绪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01301" y="306294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情怀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01301" y="5574834"/>
            <a:ext cx="902811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颜值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941608" y="592470"/>
            <a:ext cx="1000595" cy="1384995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zh-CN" sz="2800" b="1" dirty="0" smtClean="0">
                <a:solidFill>
                  <a:srgbClr val="FFF3CC"/>
                </a:solidFill>
                <a:latin typeface="+mj-lt"/>
              </a:rPr>
              <a:t>流量</a:t>
            </a:r>
            <a:endParaRPr kumimoji="1" lang="en-US" altLang="zh-CN" sz="2800" b="1" dirty="0" smtClean="0">
              <a:solidFill>
                <a:srgbClr val="FFF3CC"/>
              </a:solidFill>
              <a:latin typeface="+mj-lt"/>
            </a:endParaRPr>
          </a:p>
          <a:p>
            <a:pPr algn="ctr"/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Vs</a:t>
            </a:r>
          </a:p>
          <a:p>
            <a:pPr algn="ctr"/>
            <a:r>
              <a:rPr kumimoji="1" lang="zh-CN" altLang="zh-CN" sz="2800" b="1" dirty="0" smtClean="0">
                <a:solidFill>
                  <a:srgbClr val="FFF3CC"/>
                </a:solidFill>
                <a:latin typeface="+mj-lt"/>
              </a:rPr>
              <a:t>销量</a:t>
            </a:r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 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23081" y="269590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FFF3CC"/>
                </a:solidFill>
                <a:latin typeface="+mj-lt"/>
              </a:rPr>
              <a:t>市值管理</a:t>
            </a:r>
          </a:p>
        </p:txBody>
      </p:sp>
      <p:sp>
        <p:nvSpPr>
          <p:cNvPr id="17" name="矩形 16"/>
          <p:cNvSpPr/>
          <p:nvPr/>
        </p:nvSpPr>
        <p:spPr>
          <a:xfrm>
            <a:off x="9444039" y="4400550"/>
            <a:ext cx="1247774" cy="414338"/>
          </a:xfrm>
          <a:prstGeom prst="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616520" y="43461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303B4C"/>
                </a:solidFill>
                <a:latin typeface="+mj-lt"/>
              </a:rPr>
              <a:t>变量</a:t>
            </a:r>
          </a:p>
        </p:txBody>
      </p:sp>
      <p:sp>
        <p:nvSpPr>
          <p:cNvPr id="20" name="矩形 19"/>
          <p:cNvSpPr/>
          <p:nvPr/>
        </p:nvSpPr>
        <p:spPr>
          <a:xfrm>
            <a:off x="10990501" y="43349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800" b="1" dirty="0">
                <a:solidFill>
                  <a:srgbClr val="303B4C"/>
                </a:solidFill>
                <a:latin typeface="+mj-lt"/>
              </a:rPr>
              <a:t>尺度</a:t>
            </a:r>
            <a:endParaRPr kumimoji="1" lang="zh-CN" altLang="en-US" sz="2800" b="1" dirty="0">
              <a:solidFill>
                <a:srgbClr val="303B4C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30629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9999"/>
                </a:solidFill>
              </a:rPr>
              <a:t>2017.07.18</a:t>
            </a:r>
            <a:r>
              <a:rPr kumimoji="1" lang="zh-CN" altLang="en-US" dirty="0" smtClean="0">
                <a:solidFill>
                  <a:srgbClr val="FF9999"/>
                </a:solidFill>
              </a:rPr>
              <a:t>日</a:t>
            </a:r>
            <a:endParaRPr kumimoji="1" lang="zh-CN" altLang="en-US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821168" y="0"/>
            <a:ext cx="370831" cy="6858000"/>
          </a:xfrm>
          <a:prstGeom prst="rect">
            <a:avLst/>
          </a:prstGeom>
          <a:solidFill>
            <a:srgbClr val="BC7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36876" y="1603154"/>
            <a:ext cx="1723549" cy="3785652"/>
          </a:xfrm>
          <a:prstGeom prst="rect">
            <a:avLst/>
          </a:prstGeom>
          <a:ln w="63500" cap="rnd"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12000" dirty="0" smtClean="0">
                <a:solidFill>
                  <a:srgbClr val="FF9999">
                    <a:alpha val="65000"/>
                  </a:srgbClr>
                </a:solidFill>
                <a:latin typeface="DengXian" charset="-122"/>
                <a:ea typeface="DengXian" charset="-122"/>
                <a:cs typeface="DengXian" charset="-122"/>
              </a:rPr>
              <a:t>影</a:t>
            </a:r>
            <a:endParaRPr lang="en-US" altLang="zh-CN" sz="12000" dirty="0" smtClean="0">
              <a:solidFill>
                <a:srgbClr val="FF9999">
                  <a:alpha val="65000"/>
                </a:srgb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sz="12000" dirty="0" smtClean="0">
                <a:solidFill>
                  <a:srgbClr val="FF9999">
                    <a:alpha val="65000"/>
                  </a:srgbClr>
                </a:solidFill>
                <a:latin typeface="DengXian" charset="-122"/>
                <a:ea typeface="DengXian" charset="-122"/>
                <a:cs typeface="DengXian" charset="-122"/>
              </a:rPr>
              <a:t>响</a:t>
            </a:r>
            <a:endParaRPr lang="zh-CN" altLang="en-US" sz="12000" dirty="0">
              <a:solidFill>
                <a:srgbClr val="FF9999">
                  <a:alpha val="65000"/>
                </a:srgb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98650" y="1603154"/>
            <a:ext cx="1913035" cy="3785652"/>
          </a:xfrm>
          <a:prstGeom prst="rect">
            <a:avLst/>
          </a:prstGeom>
          <a:ln w="63500" cap="rnd"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2000" dirty="0" smtClean="0">
                <a:solidFill>
                  <a:schemeClr val="accent1">
                    <a:lumMod val="60000"/>
                    <a:lumOff val="40000"/>
                    <a:alpha val="2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数据</a:t>
            </a:r>
            <a:endParaRPr lang="zh-CN" altLang="en-US" sz="12000" dirty="0">
              <a:solidFill>
                <a:schemeClr val="accent1">
                  <a:lumMod val="60000"/>
                  <a:lumOff val="40000"/>
                  <a:alpha val="24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41879" y="5388806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FF9999"/>
                </a:solidFill>
              </a:rPr>
              <a:t>我们尝试着讲一个腕表</a:t>
            </a:r>
            <a:r>
              <a:rPr kumimoji="1" lang="zh-CN" altLang="en-US" sz="2000" b="1" smtClean="0">
                <a:solidFill>
                  <a:srgbClr val="FF9999"/>
                </a:solidFill>
              </a:rPr>
              <a:t>和颜值的故事</a:t>
            </a:r>
            <a:endParaRPr kumimoji="1" lang="zh-CN" altLang="en-US" sz="2000" b="1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6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76462" y="0"/>
            <a:ext cx="3933371" cy="6858000"/>
          </a:xfrm>
          <a:prstGeom prst="rect">
            <a:avLst/>
          </a:prstGeom>
          <a:solidFill>
            <a:srgbClr val="30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133430" y="285435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>
                <a:solidFill>
                  <a:srgbClr val="FF9999"/>
                </a:solidFill>
              </a:rPr>
              <a:t>“颜”</a:t>
            </a:r>
            <a:endParaRPr kumimoji="1" lang="zh-CN" altLang="en-US" sz="4400" dirty="0">
              <a:solidFill>
                <a:srgbClr val="FF9999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297746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试着用一句话描述自己的</a:t>
            </a:r>
            <a:endParaRPr kumimoji="1" lang="zh-CN" altLang="en-US" sz="2800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36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053"/>
            <a:ext cx="7531100" cy="4076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3164" y="1463041"/>
            <a:ext cx="3262432" cy="3785652"/>
          </a:xfrm>
          <a:prstGeom prst="rect">
            <a:avLst/>
          </a:prstGeom>
          <a:ln w="63500" cap="rnd"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1">
                    <a:lumMod val="60000"/>
                    <a:lumOff val="40000"/>
                    <a:alpha val="24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套</a:t>
            </a:r>
            <a:endParaRPr lang="en-US" altLang="zh-CN" dirty="0" smtClean="0"/>
          </a:p>
          <a:p>
            <a:r>
              <a:rPr lang="zh-CN" altLang="en-US" dirty="0" smtClean="0"/>
              <a:t>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31100" y="2534218"/>
            <a:ext cx="3416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原始定义：</a:t>
            </a:r>
            <a:endParaRPr kumimoji="1" lang="en-US" altLang="zh-CN" sz="4800" b="1" dirty="0" smtClean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kumimoji="1" lang="zh-CN" altLang="en-US" sz="36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自己外貌的分类</a:t>
            </a:r>
            <a:endParaRPr kumimoji="1" lang="zh-CN" altLang="en-US" sz="3600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79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67838" y="2122836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0" smtClean="0">
                <a:solidFill>
                  <a:srgbClr val="FF9999"/>
                </a:solidFill>
              </a:rPr>
              <a:t>颜</a:t>
            </a:r>
            <a:endParaRPr kumimoji="1" lang="zh-CN" altLang="en-US" sz="16000" dirty="0">
              <a:solidFill>
                <a:srgbClr val="FF9999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51694" y="2122836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4400">
                <a:solidFill>
                  <a:srgbClr val="FF9999"/>
                </a:solidFill>
              </a:defRPr>
            </a:lvl1pPr>
          </a:lstStyle>
          <a:p>
            <a:r>
              <a:rPr lang="zh-CN" altLang="en-US" sz="16000" smtClean="0">
                <a:solidFill>
                  <a:srgbClr val="FFF3CC"/>
                </a:solidFill>
              </a:rPr>
              <a:t>值</a:t>
            </a:r>
            <a:endParaRPr lang="zh-CN" altLang="en-US" sz="16000" dirty="0">
              <a:solidFill>
                <a:srgbClr val="FFF3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60609" y="1199505"/>
            <a:ext cx="543739" cy="353943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是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不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是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  <a:p>
            <a:r>
              <a:rPr kumimoji="1" lang="zh-CN" altLang="en-US" sz="2800" dirty="0" smtClean="0">
                <a:solidFill>
                  <a:srgbClr val="FF9999"/>
                </a:solidFill>
              </a:rPr>
              <a:t>影</a:t>
            </a:r>
            <a:endParaRPr kumimoji="1" lang="en-US" altLang="zh-CN" sz="2800" dirty="0" smtClean="0">
              <a:solidFill>
                <a:srgbClr val="FF9999"/>
              </a:solidFill>
            </a:endParaRPr>
          </a:p>
          <a:p>
            <a:r>
              <a:rPr kumimoji="1" lang="zh-CN" altLang="en-US" sz="2800" dirty="0" smtClean="0">
                <a:solidFill>
                  <a:srgbClr val="FF9999"/>
                </a:solidFill>
              </a:rPr>
              <a:t>响</a:t>
            </a:r>
            <a:endParaRPr kumimoji="1" lang="en-US" altLang="zh-CN" sz="2800" dirty="0" smtClean="0">
              <a:solidFill>
                <a:srgbClr val="FF9999"/>
              </a:solidFill>
            </a:endParaRPr>
          </a:p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着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你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  <a:p>
            <a:r>
              <a:rPr kumimoji="1" lang="zh-CN" altLang="en-US" sz="2800" dirty="0">
                <a:solidFill>
                  <a:srgbClr val="FFF3CC"/>
                </a:solidFill>
              </a:rPr>
              <a:t>？</a:t>
            </a:r>
            <a:endParaRPr kumimoji="1" lang="en-US" altLang="zh-CN" sz="2800" dirty="0" smtClean="0">
              <a:solidFill>
                <a:srgbClr val="FFF3C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3116" y="3289919"/>
            <a:ext cx="4852610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而，这些影响会不会有</a:t>
            </a:r>
            <a:r>
              <a:rPr kumimoji="1" lang="zh-CN" altLang="en-US" sz="2800" dirty="0" smtClean="0">
                <a:solidFill>
                  <a:srgbClr val="FF9999"/>
                </a:solidFill>
              </a:rPr>
              <a:t>规则</a:t>
            </a:r>
            <a:r>
              <a:rPr kumimoji="1" lang="zh-CN" altLang="en-US" sz="2800" dirty="0" smtClean="0">
                <a:solidFill>
                  <a:srgbClr val="FFF3CC"/>
                </a:solidFill>
              </a:rPr>
              <a:t>？</a:t>
            </a:r>
            <a:endParaRPr kumimoji="1" lang="zh-CN" altLang="en-US" sz="28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9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14093" y="2882958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 smtClean="0">
                <a:solidFill>
                  <a:srgbClr val="FF9999"/>
                </a:solidFill>
              </a:rPr>
              <a:t>Mupup.com</a:t>
            </a:r>
            <a:endParaRPr kumimoji="1" lang="zh-CN" altLang="en-US" sz="3600" b="1" dirty="0">
              <a:solidFill>
                <a:srgbClr val="FF999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9533" y="251362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2015</a:t>
            </a:r>
            <a:r>
              <a:rPr kumimoji="1" lang="zh-CN" altLang="en-US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年</a:t>
            </a:r>
            <a:r>
              <a:rPr kumimoji="1" lang="en-US" altLang="zh-CN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5</a:t>
            </a:r>
            <a:r>
              <a:rPr kumimoji="1" lang="zh-CN" altLang="en-US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kumimoji="1" lang="en-US" altLang="zh-CN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kumimoji="1" lang="zh-CN" altLang="en-US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kumimoji="1" lang="zh-CN" altLang="en-US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2640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6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351" y="5883586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2400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17.30</a:t>
            </a:r>
            <a:endParaRPr kumimoji="1" lang="zh-CN" altLang="en-US" sz="2400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142214" y="6154184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59382" y="5824447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10547" y="4530437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361716" y="825736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>
            <a:stCxn id="9" idx="5"/>
            <a:endCxn id="10" idx="2"/>
          </p:cNvCxnSpPr>
          <p:nvPr/>
        </p:nvCxnSpPr>
        <p:spPr>
          <a:xfrm flipV="1">
            <a:off x="3255740" y="5883586"/>
            <a:ext cx="803642" cy="371555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stCxn id="10" idx="7"/>
            <a:endCxn id="11" idx="3"/>
          </p:cNvCxnSpPr>
          <p:nvPr/>
        </p:nvCxnSpPr>
        <p:spPr>
          <a:xfrm flipV="1">
            <a:off x="4172908" y="4631394"/>
            <a:ext cx="557117" cy="1210374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1" idx="0"/>
            <a:endCxn id="12" idx="4"/>
          </p:cNvCxnSpPr>
          <p:nvPr/>
        </p:nvCxnSpPr>
        <p:spPr>
          <a:xfrm flipV="1">
            <a:off x="4777049" y="944014"/>
            <a:ext cx="651169" cy="3586423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52351" y="5652753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2400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19.30</a:t>
            </a:r>
            <a:endParaRPr kumimoji="1" lang="zh-CN" altLang="en-US" sz="2400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7226" y="4264437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2400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21.00</a:t>
            </a:r>
            <a:endParaRPr kumimoji="1" lang="zh-CN" altLang="en-US" sz="2400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1755" y="482349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2400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2400" dirty="0" smtClean="0">
                <a:solidFill>
                  <a:srgbClr val="FFF3CC"/>
                </a:solidFill>
                <a:latin typeface="+mj-lt"/>
              </a:rPr>
              <a:t>22.00</a:t>
            </a:r>
            <a:endParaRPr kumimoji="1" lang="zh-CN" altLang="en-US" sz="2400" dirty="0">
              <a:solidFill>
                <a:srgbClr val="FFF3CC"/>
              </a:solidFill>
              <a:latin typeface="+mj-lt"/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305647" y="944014"/>
            <a:ext cx="7491691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192121" y="4726102"/>
            <a:ext cx="7405712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152351" y="5942725"/>
            <a:ext cx="7445482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177226" y="6255141"/>
            <a:ext cx="7420607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797338" y="606936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3CC"/>
                </a:solidFill>
              </a:rPr>
              <a:t>PV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：</a:t>
            </a:r>
            <a:r>
              <a:rPr kumimoji="1" lang="en-US" altLang="zh-CN" dirty="0" smtClean="0">
                <a:solidFill>
                  <a:srgbClr val="FFF3CC"/>
                </a:solidFill>
              </a:rPr>
              <a:t>0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97338" y="565710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3CC"/>
                </a:solidFill>
              </a:rPr>
              <a:t>PV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：</a:t>
            </a:r>
            <a:r>
              <a:rPr kumimoji="1" lang="en-US" altLang="zh-CN" dirty="0" smtClean="0">
                <a:solidFill>
                  <a:srgbClr val="FFF3CC"/>
                </a:solidFill>
              </a:rPr>
              <a:t>23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11359" y="4541436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3CC"/>
                </a:solidFill>
              </a:rPr>
              <a:t>PV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：</a:t>
            </a:r>
            <a:r>
              <a:rPr kumimoji="1" lang="en-US" altLang="zh-CN" dirty="0" smtClean="0">
                <a:solidFill>
                  <a:srgbClr val="FFF3CC"/>
                </a:solidFill>
              </a:rPr>
              <a:t>300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97338" y="741686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3CC"/>
                </a:solidFill>
              </a:rPr>
              <a:t>PV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：</a:t>
            </a:r>
            <a:r>
              <a:rPr kumimoji="1" lang="en-US" altLang="zh-CN" dirty="0" smtClean="0">
                <a:solidFill>
                  <a:srgbClr val="FFF3CC"/>
                </a:solidFill>
              </a:rPr>
              <a:t>10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2" y="1150851"/>
            <a:ext cx="4203700" cy="482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95" y="738101"/>
            <a:ext cx="5956300" cy="5651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4807" y="115085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T6=X4-10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岁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4806" y="401320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T6=X4+15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岁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94805" y="4995025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T6=X4+10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岁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2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8103" y="588358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17.30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96580" y="6154184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713748" y="5824447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64913" y="4530437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016082" y="825736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>
            <a:stCxn id="9" idx="5"/>
            <a:endCxn id="10" idx="2"/>
          </p:cNvCxnSpPr>
          <p:nvPr/>
        </p:nvCxnSpPr>
        <p:spPr>
          <a:xfrm flipV="1">
            <a:off x="1910106" y="5883586"/>
            <a:ext cx="803642" cy="371555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stCxn id="10" idx="7"/>
            <a:endCxn id="11" idx="3"/>
          </p:cNvCxnSpPr>
          <p:nvPr/>
        </p:nvCxnSpPr>
        <p:spPr>
          <a:xfrm flipV="1">
            <a:off x="2827274" y="4631394"/>
            <a:ext cx="557117" cy="1210374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1" idx="0"/>
            <a:endCxn id="12" idx="4"/>
          </p:cNvCxnSpPr>
          <p:nvPr/>
        </p:nvCxnSpPr>
        <p:spPr>
          <a:xfrm flipV="1">
            <a:off x="3431415" y="944014"/>
            <a:ext cx="651169" cy="3586423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03383" y="562318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19.30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8196" y="433416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21.00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95978" y="56456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22.00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49620" y="1244141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536476" y="140277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00.00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130284" y="861761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094562" y="1227511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77983" y="1512912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50638" y="523207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01.00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14916" y="140277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02.00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31341" y="1741328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03.00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030897" y="444902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05.00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63457" y="69248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AM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08.00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990455" y="983671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463682" y="4328151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44"/>
          <p:cNvCxnSpPr>
            <a:stCxn id="21" idx="0"/>
            <a:endCxn id="12" idx="5"/>
          </p:cNvCxnSpPr>
          <p:nvPr/>
        </p:nvCxnSpPr>
        <p:spPr>
          <a:xfrm flipH="1" flipV="1">
            <a:off x="4129608" y="926693"/>
            <a:ext cx="986514" cy="317448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21" idx="5"/>
            <a:endCxn id="24" idx="2"/>
          </p:cNvCxnSpPr>
          <p:nvPr/>
        </p:nvCxnSpPr>
        <p:spPr>
          <a:xfrm flipV="1">
            <a:off x="5163146" y="920900"/>
            <a:ext cx="967138" cy="424198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stCxn id="28" idx="4"/>
            <a:endCxn id="24" idx="3"/>
          </p:cNvCxnSpPr>
          <p:nvPr/>
        </p:nvCxnSpPr>
        <p:spPr>
          <a:xfrm flipH="1" flipV="1">
            <a:off x="6149762" y="962718"/>
            <a:ext cx="1011302" cy="383071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33" idx="2"/>
            <a:endCxn id="28" idx="6"/>
          </p:cNvCxnSpPr>
          <p:nvPr/>
        </p:nvCxnSpPr>
        <p:spPr>
          <a:xfrm flipH="1" flipV="1">
            <a:off x="7227566" y="1286650"/>
            <a:ext cx="950417" cy="285401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44" idx="1"/>
            <a:endCxn id="33" idx="5"/>
          </p:cNvCxnSpPr>
          <p:nvPr/>
        </p:nvCxnSpPr>
        <p:spPr>
          <a:xfrm flipH="1" flipV="1">
            <a:off x="8291509" y="1613869"/>
            <a:ext cx="1191651" cy="2731603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44" idx="5"/>
            <a:endCxn id="43" idx="7"/>
          </p:cNvCxnSpPr>
          <p:nvPr/>
        </p:nvCxnSpPr>
        <p:spPr>
          <a:xfrm flipV="1">
            <a:off x="9577208" y="1000992"/>
            <a:ext cx="1526773" cy="3428116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810502" y="962718"/>
            <a:ext cx="439544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4626584" y="1742896"/>
            <a:ext cx="433132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Y3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011141" y="1118614"/>
            <a:ext cx="433132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Y3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108925" y="771948"/>
            <a:ext cx="803425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X2-Y2</a:t>
            </a:r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9128471" y="4794075"/>
            <a:ext cx="803425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X5-Y5</a:t>
            </a:r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8887334" y="602865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3CC"/>
                </a:solidFill>
              </a:rPr>
              <a:t>PV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：</a:t>
            </a:r>
            <a:r>
              <a:rPr kumimoji="1" lang="en-US" altLang="zh-CN" dirty="0">
                <a:solidFill>
                  <a:srgbClr val="FFF3CC"/>
                </a:solidFill>
              </a:rPr>
              <a:t>6</a:t>
            </a:r>
            <a:r>
              <a:rPr kumimoji="1" lang="en-US" altLang="zh-CN" dirty="0" smtClean="0">
                <a:solidFill>
                  <a:srgbClr val="FFF3CC"/>
                </a:solidFill>
              </a:rPr>
              <a:t>0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r>
              <a:rPr kumimoji="1" lang="zh-CN" altLang="en-US" dirty="0" smtClean="0">
                <a:solidFill>
                  <a:srgbClr val="FFF3CC"/>
                </a:solidFill>
              </a:rPr>
              <a:t>，</a:t>
            </a:r>
            <a:r>
              <a:rPr kumimoji="1" lang="en-US" altLang="zh-CN" dirty="0" smtClean="0">
                <a:solidFill>
                  <a:srgbClr val="FFF3CC"/>
                </a:solidFill>
              </a:rPr>
              <a:t>000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4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7629" y="307181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dirty="0" smtClean="0"/>
              <a:t>最近，我们是否和别人分享了案例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82560" y="1551337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0" smtClean="0">
                <a:solidFill>
                  <a:srgbClr val="FF9999"/>
                </a:solidFill>
              </a:rPr>
              <a:t>？</a:t>
            </a:r>
            <a:endParaRPr kumimoji="1" lang="zh-CN" altLang="en-US" sz="160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16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15543" y="584995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22.00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053369" y="5672539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>
            <a:stCxn id="8" idx="6"/>
            <a:endCxn id="6" idx="2"/>
          </p:cNvCxnSpPr>
          <p:nvPr/>
        </p:nvCxnSpPr>
        <p:spPr>
          <a:xfrm>
            <a:off x="1687617" y="5731678"/>
            <a:ext cx="8365752" cy="0"/>
          </a:xfrm>
          <a:prstGeom prst="line">
            <a:avLst/>
          </a:prstGeom>
          <a:ln>
            <a:solidFill>
              <a:srgbClr val="FFF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554613" y="5672539"/>
            <a:ext cx="133004" cy="118278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45027" y="584995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PM</a:t>
            </a:r>
            <a:r>
              <a:rPr kumimoji="1" lang="zh-CN" altLang="en-US" sz="1600" b="1" dirty="0" smtClean="0">
                <a:solidFill>
                  <a:srgbClr val="FFF3CC"/>
                </a:solidFill>
                <a:latin typeface="+mj-lt"/>
              </a:rPr>
              <a:t>：</a:t>
            </a:r>
            <a:r>
              <a:rPr kumimoji="1" lang="en-US" altLang="zh-CN" sz="1600" b="1" dirty="0" smtClean="0">
                <a:solidFill>
                  <a:srgbClr val="FFF3CC"/>
                </a:solidFill>
                <a:latin typeface="+mj-lt"/>
              </a:rPr>
              <a:t>21</a:t>
            </a:r>
            <a:endParaRPr kumimoji="1" lang="zh-CN" altLang="en-US" sz="16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4613" y="4609881"/>
            <a:ext cx="670376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Y3-5</a:t>
            </a:r>
            <a:endParaRPr kumimoji="1" lang="zh-CN" altLang="en-US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1138564" y="5170779"/>
            <a:ext cx="7491691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1169524" y="2753149"/>
            <a:ext cx="7491691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1169524" y="1248198"/>
            <a:ext cx="7491691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1169524" y="1619674"/>
            <a:ext cx="7491691" cy="0"/>
          </a:xfrm>
          <a:prstGeom prst="line">
            <a:avLst/>
          </a:prstGeom>
          <a:ln w="3175"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1776" y="5213218"/>
            <a:ext cx="1011815" cy="369332"/>
          </a:xfrm>
          <a:prstGeom prst="rect">
            <a:avLst/>
          </a:prstGeom>
          <a:solidFill>
            <a:srgbClr val="FF9999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颜值</a:t>
            </a:r>
            <a:r>
              <a:rPr kumimoji="1" lang="en-US" altLang="zh-CN" dirty="0" smtClean="0"/>
              <a:t>100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61776" y="2791461"/>
            <a:ext cx="889987" cy="369332"/>
          </a:xfrm>
          <a:prstGeom prst="rect">
            <a:avLst/>
          </a:prstGeom>
          <a:solidFill>
            <a:srgbClr val="FF9999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颜值</a:t>
            </a:r>
            <a:r>
              <a:rPr kumimoji="1" lang="en-US" altLang="zh-CN" dirty="0" smtClean="0"/>
              <a:t>90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61776" y="1644713"/>
            <a:ext cx="889987" cy="369332"/>
          </a:xfrm>
          <a:prstGeom prst="rect">
            <a:avLst/>
          </a:prstGeom>
          <a:solidFill>
            <a:srgbClr val="FF9999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颜值</a:t>
            </a:r>
            <a:r>
              <a:rPr kumimoji="1" lang="en-US" altLang="zh-CN" dirty="0" smtClean="0"/>
              <a:t>30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61775" y="853828"/>
            <a:ext cx="883575" cy="369332"/>
          </a:xfrm>
          <a:prstGeom prst="rect">
            <a:avLst/>
          </a:prstGeom>
          <a:solidFill>
            <a:srgbClr val="FF9999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颜值</a:t>
            </a:r>
            <a:r>
              <a:rPr kumimoji="1" lang="en-US" altLang="zh-CN" dirty="0" smtClean="0"/>
              <a:t>-1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554613" y="846221"/>
            <a:ext cx="670376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Y3-5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551045" y="413751"/>
            <a:ext cx="837089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X4+10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764288" y="4609881"/>
            <a:ext cx="670376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Y4-5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2759520" y="4162201"/>
            <a:ext cx="792205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Y2-10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326382" y="2812289"/>
            <a:ext cx="676788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X3-5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326382" y="4809002"/>
            <a:ext cx="439544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X3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395903" y="858440"/>
            <a:ext cx="439544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X3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646795" y="853828"/>
            <a:ext cx="798617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X4-10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580669" y="4809002"/>
            <a:ext cx="798617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X4-10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646794" y="1712870"/>
            <a:ext cx="798617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X4-10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831638" y="3444995"/>
            <a:ext cx="837089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X4+10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810638" y="4798025"/>
            <a:ext cx="439544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X1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8341742" y="4804495"/>
            <a:ext cx="413896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y1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9615543" y="6247649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rgbClr val="FFF3CC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单一</a:t>
            </a:r>
            <a:r>
              <a:rPr lang="en-US" altLang="zh-CN" dirty="0" smtClean="0"/>
              <a:t>IP</a:t>
            </a:r>
            <a:r>
              <a:rPr lang="zh-CN" altLang="en-US" dirty="0" smtClean="0"/>
              <a:t>二</a:t>
            </a:r>
            <a:r>
              <a:rPr lang="zh-CN" altLang="en-US" dirty="0"/>
              <a:t>次使用率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121" y="1858874"/>
            <a:ext cx="772497" cy="1366725"/>
          </a:xfrm>
          <a:prstGeom prst="rect">
            <a:avLst/>
          </a:prstGeom>
          <a:ln>
            <a:solidFill>
              <a:srgbClr val="FF9999"/>
            </a:solidFill>
          </a:ln>
        </p:spPr>
      </p:pic>
      <p:cxnSp>
        <p:nvCxnSpPr>
          <p:cNvPr id="49" name="曲线连接符 48"/>
          <p:cNvCxnSpPr>
            <a:stCxn id="47" idx="1"/>
          </p:cNvCxnSpPr>
          <p:nvPr/>
        </p:nvCxnSpPr>
        <p:spPr>
          <a:xfrm rot="10800000" flipV="1">
            <a:off x="8755639" y="2542236"/>
            <a:ext cx="1363483" cy="3189441"/>
          </a:xfrm>
          <a:prstGeom prst="curvedConnector2">
            <a:avLst/>
          </a:prstGeom>
          <a:ln>
            <a:solidFill>
              <a:srgbClr val="FF999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810638" y="848164"/>
            <a:ext cx="433132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2814111" y="839692"/>
            <a:ext cx="670376" cy="369332"/>
          </a:xfrm>
          <a:prstGeom prst="rect">
            <a:avLst/>
          </a:prstGeom>
          <a:solidFill>
            <a:srgbClr val="FFF3C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Y3-5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25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2" y="1150851"/>
            <a:ext cx="4203700" cy="482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08807" y="3224297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T6=X4-10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岁（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B0:B100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）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8807" y="24875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</a:rPr>
              <a:t>数据读取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08807" y="3686329"/>
            <a:ext cx="400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T6=Y3-5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岁（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B0:B100</a:t>
            </a:r>
            <a:r>
              <a:rPr kumimoji="1" lang="zh-CN" altLang="en-US" sz="2800" b="1" dirty="0" smtClean="0">
                <a:solidFill>
                  <a:srgbClr val="FFF3CC"/>
                </a:solidFill>
              </a:rPr>
              <a:t>）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2188" y="339816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</a:rPr>
              <a:t>同步人群：</a:t>
            </a:r>
            <a:endParaRPr kumimoji="1" lang="en-US" altLang="zh-CN" sz="2800" b="1" dirty="0" smtClean="0">
              <a:solidFill>
                <a:srgbClr val="FFF3CC"/>
              </a:solidFill>
            </a:endParaRPr>
          </a:p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X4=Y3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4611" y="2699898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</a:rPr>
              <a:t>驱动维度：</a:t>
            </a:r>
            <a:endParaRPr kumimoji="1" lang="en-US" altLang="zh-CN" sz="2800" b="1" dirty="0" smtClean="0">
              <a:solidFill>
                <a:srgbClr val="FFF3CC"/>
              </a:solidFill>
            </a:endParaRPr>
          </a:p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T6</a:t>
            </a:r>
          </a:p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B0</a:t>
            </a:r>
          </a:p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B100</a:t>
            </a:r>
          </a:p>
          <a:p>
            <a:r>
              <a:rPr kumimoji="1" lang="en-US" altLang="zh-CN" sz="2800" b="1" dirty="0" smtClean="0">
                <a:solidFill>
                  <a:srgbClr val="FFF3CC"/>
                </a:solidFill>
              </a:rPr>
              <a:t>-5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0117" y="92100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smtClean="0">
                <a:solidFill>
                  <a:srgbClr val="FFF3CC"/>
                </a:solidFill>
              </a:rPr>
              <a:t>无意识颗粒</a:t>
            </a:r>
            <a:endParaRPr kumimoji="1" lang="zh-CN" altLang="en-US" sz="6600" b="1" dirty="0">
              <a:solidFill>
                <a:srgbClr val="FFF3CC"/>
              </a:solidFill>
            </a:endParaRPr>
          </a:p>
        </p:txBody>
      </p:sp>
      <p:sp>
        <p:nvSpPr>
          <p:cNvPr id="5" name="三角形 4"/>
          <p:cNvSpPr/>
          <p:nvPr/>
        </p:nvSpPr>
        <p:spPr>
          <a:xfrm rot="5400000">
            <a:off x="5663298" y="3494420"/>
            <a:ext cx="850232" cy="657726"/>
          </a:xfrm>
          <a:prstGeom prst="triangl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064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714625"/>
            <a:ext cx="82718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rgbClr val="FFF3CC"/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303B4C"/>
                </a:solidFill>
              </a:rPr>
              <a:t>3</a:t>
            </a:r>
            <a:r>
              <a:rPr lang="zh-CN" altLang="en-US" dirty="0" smtClean="0">
                <a:solidFill>
                  <a:srgbClr val="303B4C"/>
                </a:solidFill>
              </a:rPr>
              <a:t>年后，我们重新开始</a:t>
            </a:r>
            <a:endParaRPr lang="zh-CN" altLang="en-US" dirty="0">
              <a:solidFill>
                <a:srgbClr val="303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37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261062"/>
            <a:ext cx="425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我们从认知的角度进行了量化的模型：</a:t>
            </a:r>
            <a:endParaRPr kumimoji="1" lang="en-US" altLang="zh-CN" sz="3200" b="1" dirty="0" smtClean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kumimoji="1" lang="zh-CN" altLang="en-US" sz="2000" b="1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我与自己外貌的关系</a:t>
            </a:r>
            <a:endParaRPr kumimoji="1" lang="zh-CN" altLang="en-US" sz="2000" b="1" dirty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15" y="282616"/>
            <a:ext cx="7682345" cy="63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8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166812"/>
            <a:ext cx="4914899" cy="4914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166812"/>
            <a:ext cx="4914899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7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87" y="1152522"/>
            <a:ext cx="4800601" cy="48006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152523"/>
            <a:ext cx="480060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9" y="5120178"/>
            <a:ext cx="6143436" cy="17378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041" y="234952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>
                <a:solidFill>
                  <a:srgbClr val="FFF3CC"/>
                </a:solidFill>
              </a:rPr>
              <a:t>运动与社交</a:t>
            </a:r>
            <a:endParaRPr kumimoji="1" lang="zh-CN" altLang="en-US" sz="44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39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4" y="5120178"/>
            <a:ext cx="6143436" cy="17378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8091" y="3821133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>
                <a:solidFill>
                  <a:srgbClr val="FFF3CC"/>
                </a:solidFill>
              </a:rPr>
              <a:t>工作与漂亮</a:t>
            </a:r>
            <a:endParaRPr kumimoji="1" lang="zh-CN" altLang="en-US" sz="44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1904" y="3203084"/>
            <a:ext cx="9520555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3CC"/>
                </a:solidFill>
              </a:rPr>
              <a:t>我们分享了这么案例的时候，是想解决过未来的问题么？</a:t>
            </a:r>
            <a:endParaRPr kumimoji="1" lang="zh-CN" altLang="en-US" sz="28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26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4" y="5120178"/>
            <a:ext cx="6143436" cy="17378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90049" y="1992333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>
                <a:solidFill>
                  <a:srgbClr val="FFF3CC"/>
                </a:solidFill>
              </a:rPr>
              <a:t>家庭与岁月</a:t>
            </a:r>
            <a:endParaRPr kumimoji="1" lang="zh-CN" altLang="en-US" sz="44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726833" y="2664051"/>
            <a:ext cx="2945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</a:rPr>
              <a:t>驱动维度：</a:t>
            </a:r>
            <a:endParaRPr kumimoji="1" lang="en-US" altLang="zh-CN" sz="2800" b="1" dirty="0" smtClean="0">
              <a:solidFill>
                <a:srgbClr val="FFF3CC"/>
              </a:solidFill>
            </a:endParaRPr>
          </a:p>
          <a:p>
            <a:r>
              <a:rPr kumimoji="1" lang="zh-CN" altLang="en-US" sz="2800" b="1" dirty="0">
                <a:solidFill>
                  <a:srgbClr val="FF9999"/>
                </a:solidFill>
              </a:rPr>
              <a:t>社交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时间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T6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调侃型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B0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自我认同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B100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适度时尚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-5</a:t>
            </a:r>
            <a:endParaRPr kumimoji="1" lang="zh-CN" altLang="en-US" sz="2800" b="1" dirty="0">
              <a:solidFill>
                <a:srgbClr val="FF9999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3624" y="2310108"/>
            <a:ext cx="5383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F3CC"/>
                </a:solidFill>
              </a:rPr>
              <a:t>从感知到数据</a:t>
            </a:r>
            <a:r>
              <a:rPr kumimoji="1" lang="en-US" altLang="zh-CN" sz="4000" b="1" dirty="0" smtClean="0">
                <a:solidFill>
                  <a:srgbClr val="FFF3CC"/>
                </a:solidFill>
              </a:rPr>
              <a:t>de</a:t>
            </a:r>
            <a:r>
              <a:rPr kumimoji="1" lang="zh-CN" altLang="en-US" sz="4000" b="1" dirty="0" smtClean="0">
                <a:solidFill>
                  <a:srgbClr val="FFF3CC"/>
                </a:solidFill>
              </a:rPr>
              <a:t>逆演算</a:t>
            </a:r>
            <a:endParaRPr kumimoji="1" lang="zh-CN" altLang="en-US" sz="4000" b="1" dirty="0">
              <a:solidFill>
                <a:srgbClr val="FFF3C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9" y="3046176"/>
            <a:ext cx="5240916" cy="1482522"/>
          </a:xfrm>
          <a:prstGeom prst="rect">
            <a:avLst/>
          </a:prstGeom>
        </p:spPr>
      </p:pic>
      <p:sp>
        <p:nvSpPr>
          <p:cNvPr id="2" name="三角形 1"/>
          <p:cNvSpPr/>
          <p:nvPr/>
        </p:nvSpPr>
        <p:spPr>
          <a:xfrm rot="5400000">
            <a:off x="6413743" y="3458573"/>
            <a:ext cx="850232" cy="657726"/>
          </a:xfrm>
          <a:prstGeom prst="triangl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63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3063" y="4914898"/>
            <a:ext cx="1159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F3CC"/>
                </a:solidFill>
              </a:defRPr>
            </a:lvl1pPr>
          </a:lstStyle>
          <a:p>
            <a:pPr algn="ctr"/>
            <a:r>
              <a:rPr lang="zh-CN" altLang="en-US" smtClean="0"/>
              <a:t>男性</a:t>
            </a:r>
            <a:r>
              <a:rPr lang="en-US" altLang="zh-CN" dirty="0" smtClean="0"/>
              <a:t>30-33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896476" y="4897453"/>
            <a:ext cx="1159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F3CC"/>
                </a:solidFill>
              </a:defRPr>
            </a:lvl1pPr>
          </a:lstStyle>
          <a:p>
            <a:pPr algn="ctr"/>
            <a:r>
              <a:rPr lang="zh-CN" altLang="en-US" smtClean="0"/>
              <a:t>女性</a:t>
            </a:r>
            <a:r>
              <a:rPr lang="en-US" altLang="zh-CN" dirty="0" smtClean="0"/>
              <a:t>22-27</a:t>
            </a:r>
            <a:endParaRPr lang="zh-CN" altLang="en-US" dirty="0"/>
          </a:p>
        </p:txBody>
      </p:sp>
      <p:cxnSp>
        <p:nvCxnSpPr>
          <p:cNvPr id="14" name="曲线连接符 13"/>
          <p:cNvCxnSpPr>
            <a:stCxn id="4" idx="0"/>
            <a:endCxn id="5" idx="0"/>
          </p:cNvCxnSpPr>
          <p:nvPr/>
        </p:nvCxnSpPr>
        <p:spPr>
          <a:xfrm rot="5400000" flipH="1" flipV="1">
            <a:off x="6340693" y="779470"/>
            <a:ext cx="17445" cy="8253413"/>
          </a:xfrm>
          <a:prstGeom prst="curvedConnector3">
            <a:avLst>
              <a:gd name="adj1" fmla="val 10828937"/>
            </a:avLst>
          </a:prstGeom>
          <a:ln>
            <a:solidFill>
              <a:srgbClr val="FF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12257" y="3145182"/>
            <a:ext cx="2945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3CC"/>
                </a:solidFill>
              </a:rPr>
              <a:t>驱动维度：</a:t>
            </a:r>
            <a:endParaRPr kumimoji="1" lang="en-US" altLang="zh-CN" sz="2800" b="1" dirty="0" smtClean="0">
              <a:solidFill>
                <a:srgbClr val="FFF3CC"/>
              </a:solidFill>
            </a:endParaRPr>
          </a:p>
          <a:p>
            <a:r>
              <a:rPr kumimoji="1" lang="zh-CN" altLang="en-US" sz="2800" b="1" dirty="0">
                <a:solidFill>
                  <a:srgbClr val="FF9999"/>
                </a:solidFill>
              </a:rPr>
              <a:t>社交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时间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T6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调侃型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B0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自我认同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B100</a:t>
            </a:r>
          </a:p>
          <a:p>
            <a:r>
              <a:rPr kumimoji="1" lang="zh-CN" altLang="en-US" sz="2800" b="1" dirty="0" smtClean="0">
                <a:solidFill>
                  <a:srgbClr val="FF9999"/>
                </a:solidFill>
              </a:rPr>
              <a:t>适度时尚 </a:t>
            </a:r>
            <a:r>
              <a:rPr kumimoji="1" lang="en-US" altLang="zh-CN" sz="2800" b="1" dirty="0" smtClean="0">
                <a:solidFill>
                  <a:srgbClr val="FF9999"/>
                </a:solidFill>
              </a:rPr>
              <a:t>=</a:t>
            </a:r>
            <a:r>
              <a:rPr kumimoji="1" lang="zh-CN" altLang="en-US" sz="2800" b="1" dirty="0" smtClean="0">
                <a:solidFill>
                  <a:srgbClr val="FF9999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F3CC"/>
                </a:solidFill>
              </a:rPr>
              <a:t>-5</a:t>
            </a:r>
            <a:endParaRPr kumimoji="1" lang="zh-CN" altLang="en-US" sz="2800" b="1" dirty="0">
              <a:solidFill>
                <a:srgbClr val="FF9999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02355" y="1483191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rgbClr val="FFF3CC"/>
                </a:solidFill>
              </a:defRPr>
            </a:lvl1pPr>
          </a:lstStyle>
          <a:p>
            <a:r>
              <a:rPr lang="zh-CN" altLang="en-US" dirty="0" smtClean="0"/>
              <a:t>链接的</a:t>
            </a:r>
            <a:r>
              <a:rPr lang="zh-CN" altLang="en-US" dirty="0"/>
              <a:t>最大公约</a:t>
            </a:r>
            <a:r>
              <a:rPr lang="zh-CN" altLang="en-US" smtClean="0"/>
              <a:t>数：认知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412257" y="529863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smtClean="0">
                <a:solidFill>
                  <a:srgbClr val="FFF3CC"/>
                </a:solidFill>
              </a:rPr>
              <a:t>X4=Y3</a:t>
            </a:r>
            <a:endParaRPr kumimoji="1" lang="zh-CN" altLang="en-US" sz="2800" b="1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8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261581"/>
            <a:ext cx="5057795" cy="2677656"/>
          </a:xfrm>
          <a:prstGeom prst="rect">
            <a:avLst/>
          </a:prstGeom>
          <a:solidFill>
            <a:srgbClr val="FF9999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303B4C"/>
                </a:solidFill>
              </a:rPr>
              <a:t>认知决定情绪，</a:t>
            </a:r>
            <a:endParaRPr kumimoji="1" lang="en-US" altLang="zh-CN" sz="2000" dirty="0" smtClean="0">
              <a:solidFill>
                <a:srgbClr val="303B4C"/>
              </a:solidFill>
            </a:endParaRPr>
          </a:p>
          <a:p>
            <a:r>
              <a:rPr kumimoji="1" lang="zh-CN" altLang="en-US" sz="2000" dirty="0" smtClean="0">
                <a:solidFill>
                  <a:srgbClr val="303B4C"/>
                </a:solidFill>
              </a:rPr>
              <a:t>情绪产生行动，</a:t>
            </a:r>
            <a:endParaRPr kumimoji="1" lang="en-US" altLang="zh-CN" sz="2000" dirty="0" smtClean="0">
              <a:solidFill>
                <a:srgbClr val="303B4C"/>
              </a:solidFill>
            </a:endParaRPr>
          </a:p>
          <a:p>
            <a:r>
              <a:rPr kumimoji="1" lang="zh-CN" altLang="en-US" sz="2000" dirty="0" smtClean="0">
                <a:solidFill>
                  <a:srgbClr val="303B4C"/>
                </a:solidFill>
              </a:rPr>
              <a:t>可被量化的影响力数字颗粒构成新数据结构</a:t>
            </a:r>
            <a:endParaRPr kumimoji="1" lang="en-US" altLang="zh-CN" sz="2000" dirty="0" smtClean="0">
              <a:solidFill>
                <a:srgbClr val="303B4C"/>
              </a:solidFill>
            </a:endParaRPr>
          </a:p>
          <a:p>
            <a:r>
              <a:rPr kumimoji="1" lang="zh-CN" altLang="en-US" sz="3600" dirty="0" smtClean="0">
                <a:solidFill>
                  <a:srgbClr val="303B4C"/>
                </a:solidFill>
              </a:rPr>
              <a:t>也许证明过去与未来</a:t>
            </a:r>
            <a:endParaRPr kumimoji="1" lang="en-US" altLang="zh-CN" sz="3600" dirty="0" smtClean="0">
              <a:solidFill>
                <a:srgbClr val="303B4C"/>
              </a:solidFill>
            </a:endParaRPr>
          </a:p>
          <a:p>
            <a:r>
              <a:rPr kumimoji="1" lang="zh-CN" altLang="en-US" sz="3600" dirty="0" smtClean="0">
                <a:solidFill>
                  <a:srgbClr val="303B4C"/>
                </a:solidFill>
              </a:rPr>
              <a:t>是</a:t>
            </a:r>
            <a:endParaRPr kumimoji="1" lang="en-US" altLang="zh-CN" sz="3600" dirty="0" smtClean="0">
              <a:solidFill>
                <a:srgbClr val="303B4C"/>
              </a:solidFill>
            </a:endParaRPr>
          </a:p>
          <a:p>
            <a:r>
              <a:rPr kumimoji="1" lang="zh-CN" altLang="en-US" sz="3600" dirty="0" smtClean="0">
                <a:solidFill>
                  <a:srgbClr val="303B4C"/>
                </a:solidFill>
              </a:rPr>
              <a:t>认知与量化深度融合</a:t>
            </a:r>
            <a:endParaRPr kumimoji="1" lang="zh-CN" altLang="en-US" sz="3600" dirty="0">
              <a:solidFill>
                <a:srgbClr val="303B4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06677" y="1522917"/>
            <a:ext cx="1723549" cy="3785652"/>
          </a:xfrm>
          <a:prstGeom prst="rect">
            <a:avLst/>
          </a:prstGeom>
          <a:ln w="63500" cap="rnd"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2000" dirty="0">
                <a:solidFill>
                  <a:schemeClr val="accent1">
                    <a:lumMod val="60000"/>
                    <a:lumOff val="40000"/>
                    <a:alpha val="2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影</a:t>
            </a:r>
            <a:endParaRPr lang="en-US" altLang="zh-CN" sz="12000" dirty="0">
              <a:solidFill>
                <a:schemeClr val="accent1">
                  <a:lumMod val="60000"/>
                  <a:lumOff val="40000"/>
                  <a:alpha val="24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sz="12000" dirty="0">
                <a:solidFill>
                  <a:schemeClr val="accent1">
                    <a:lumMod val="60000"/>
                    <a:lumOff val="40000"/>
                    <a:alpha val="2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响</a:t>
            </a:r>
          </a:p>
        </p:txBody>
      </p:sp>
      <p:sp>
        <p:nvSpPr>
          <p:cNvPr id="6" name="矩形 5"/>
          <p:cNvSpPr/>
          <p:nvPr/>
        </p:nvSpPr>
        <p:spPr>
          <a:xfrm>
            <a:off x="10468451" y="1522917"/>
            <a:ext cx="1723549" cy="3785652"/>
          </a:xfrm>
          <a:prstGeom prst="rect">
            <a:avLst/>
          </a:prstGeom>
          <a:ln w="63500" cap="rnd"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sz="12000" dirty="0" smtClean="0">
                <a:solidFill>
                  <a:srgbClr val="FF9999">
                    <a:alpha val="65000"/>
                  </a:srgbClr>
                </a:solidFill>
                <a:latin typeface="DengXian" charset="-122"/>
                <a:ea typeface="DengXian" charset="-122"/>
                <a:cs typeface="DengXian" charset="-122"/>
              </a:rPr>
              <a:t>数</a:t>
            </a:r>
            <a:endParaRPr lang="en-US" altLang="zh-CN" sz="12000" dirty="0" smtClean="0">
              <a:solidFill>
                <a:srgbClr val="FF9999">
                  <a:alpha val="65000"/>
                </a:srgb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sz="12000" dirty="0" smtClean="0">
                <a:solidFill>
                  <a:srgbClr val="FF9999">
                    <a:alpha val="65000"/>
                  </a:srgbClr>
                </a:solidFill>
                <a:latin typeface="DengXian" charset="-122"/>
                <a:ea typeface="DengXian" charset="-122"/>
                <a:cs typeface="DengXian" charset="-122"/>
              </a:rPr>
              <a:t>据</a:t>
            </a:r>
            <a:endParaRPr lang="zh-CN" altLang="en-US" sz="12000" dirty="0">
              <a:solidFill>
                <a:srgbClr val="FF9999">
                  <a:alpha val="65000"/>
                </a:srgb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57795" y="34157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9999"/>
                </a:solidFill>
              </a:rPr>
              <a:t>后面还有</a:t>
            </a:r>
            <a:r>
              <a:rPr kumimoji="1" lang="zh-CN" altLang="en-US" smtClean="0">
                <a:solidFill>
                  <a:srgbClr val="FF9999"/>
                </a:solidFill>
              </a:rPr>
              <a:t>一个思考题</a:t>
            </a:r>
            <a:endParaRPr kumimoji="1" lang="zh-CN" altLang="en-US">
              <a:solidFill>
                <a:srgbClr val="FF9999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94098" y="1708499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0" smtClean="0">
                <a:solidFill>
                  <a:srgbClr val="FF9999"/>
                </a:solidFill>
              </a:rPr>
              <a:t>！</a:t>
            </a:r>
            <a:endParaRPr kumimoji="1" lang="zh-CN" altLang="en-US" sz="160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222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312558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3CC"/>
                </a:solidFill>
              </a:rPr>
              <a:t>前篇，是企业影响力的</a:t>
            </a:r>
            <a:r>
              <a:rPr kumimoji="1" lang="zh-CN" altLang="en-US" sz="3600" dirty="0" smtClean="0">
                <a:solidFill>
                  <a:srgbClr val="FFF3CC"/>
                </a:solidFill>
              </a:rPr>
              <a:t>外部影响力</a:t>
            </a:r>
            <a:r>
              <a:rPr kumimoji="1" lang="zh-CN" altLang="en-US" dirty="0" smtClean="0">
                <a:solidFill>
                  <a:srgbClr val="FFF3CC"/>
                </a:solidFill>
              </a:rPr>
              <a:t>计算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9504" y="2663921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rgbClr val="FFF3CC"/>
                </a:solidFill>
              </a:rPr>
              <a:t>新企业颗粒</a:t>
            </a:r>
            <a:endParaRPr kumimoji="1" lang="zh-CN" altLang="en-US" sz="6600" b="1" dirty="0">
              <a:solidFill>
                <a:srgbClr val="FFF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5142" y="3587251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3CC"/>
                </a:solidFill>
              </a:rPr>
              <a:t>企业影响力中                                       是否也存在着被忽视的重要数据</a:t>
            </a:r>
            <a:endParaRPr kumimoji="1" lang="zh-CN" altLang="en-US" dirty="0">
              <a:solidFill>
                <a:srgbClr val="FFF3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77341" y="3541085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dirty="0">
                <a:solidFill>
                  <a:srgbClr val="FFF3CC"/>
                </a:solidFill>
              </a:rPr>
              <a:t>内部影响力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9863230" y="1632871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0" smtClean="0">
                <a:solidFill>
                  <a:srgbClr val="FFF3CC"/>
                </a:solidFill>
              </a:rPr>
              <a:t>？</a:t>
            </a:r>
            <a:endParaRPr kumimoji="1" lang="zh-CN" altLang="en-US" sz="16000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48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38386" y="807846"/>
            <a:ext cx="772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让企业聪明起来，从哪里开始？产品？管理？员工？品牌？还是</a:t>
            </a:r>
            <a:r>
              <a:rPr kumimoji="1" lang="en-US" altLang="zh-CN" sz="2000" dirty="0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rPr>
              <a:t>……</a:t>
            </a:r>
            <a:endParaRPr kumimoji="1" lang="en-US" altLang="zh-CN" sz="2000" dirty="0" smtClean="0">
              <a:solidFill>
                <a:srgbClr val="FF9999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14838" y="5614987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F3CC"/>
                </a:solidFill>
              </a:rPr>
              <a:t>《</a:t>
            </a:r>
            <a:r>
              <a:rPr kumimoji="1" lang="zh-CN" altLang="en-US" b="1" dirty="0" smtClean="0">
                <a:solidFill>
                  <a:srgbClr val="FFF3CC"/>
                </a:solidFill>
              </a:rPr>
              <a:t>大数据与社会物理学</a:t>
            </a:r>
            <a:r>
              <a:rPr kumimoji="1" lang="en-US" altLang="zh-CN" b="1" dirty="0" smtClean="0">
                <a:solidFill>
                  <a:srgbClr val="FFF3CC"/>
                </a:solidFill>
              </a:rPr>
              <a:t>》P8</a:t>
            </a:r>
            <a:endParaRPr kumimoji="1" lang="zh-CN" altLang="en-US" b="1" dirty="0">
              <a:solidFill>
                <a:srgbClr val="FFF3CC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6229" y="2811307"/>
            <a:ext cx="9643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“正如我们将会看到的那样，想法的流动对于理解社会至关重要。这不进是因为及时的信息对于高效的系统来说非常关键，而且更为重要的是，新想法的传播和结合是行为转变和</a:t>
            </a:r>
            <a:r>
              <a:rPr kumimoji="1" lang="zh-CN" altLang="en-US" sz="2400" b="1" smtClean="0">
                <a:solidFill>
                  <a:srgbClr val="FFF3CC"/>
                </a:solidFill>
              </a:rPr>
              <a:t>创新的推动力。”</a:t>
            </a:r>
            <a:endParaRPr kumimoji="1" lang="zh-CN" altLang="en-US" sz="2400" b="1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50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/>
          <p:cNvSpPr/>
          <p:nvPr/>
        </p:nvSpPr>
        <p:spPr>
          <a:xfrm>
            <a:off x="-14288" y="0"/>
            <a:ext cx="12187238" cy="6829425"/>
          </a:xfrm>
          <a:custGeom>
            <a:avLst/>
            <a:gdLst>
              <a:gd name="connsiteX0" fmla="*/ 42863 w 12187238"/>
              <a:gd name="connsiteY0" fmla="*/ 6829425 h 6829425"/>
              <a:gd name="connsiteX1" fmla="*/ 0 w 12187238"/>
              <a:gd name="connsiteY1" fmla="*/ 4557712 h 6829425"/>
              <a:gd name="connsiteX2" fmla="*/ 3228976 w 12187238"/>
              <a:gd name="connsiteY2" fmla="*/ 4572000 h 6829425"/>
              <a:gd name="connsiteX3" fmla="*/ 5943601 w 12187238"/>
              <a:gd name="connsiteY3" fmla="*/ 3571875 h 6829425"/>
              <a:gd name="connsiteX4" fmla="*/ 9629776 w 12187238"/>
              <a:gd name="connsiteY4" fmla="*/ 0 h 6829425"/>
              <a:gd name="connsiteX5" fmla="*/ 12187238 w 12187238"/>
              <a:gd name="connsiteY5" fmla="*/ 28575 h 6829425"/>
              <a:gd name="connsiteX6" fmla="*/ 12172951 w 12187238"/>
              <a:gd name="connsiteY6" fmla="*/ 6829425 h 6829425"/>
              <a:gd name="connsiteX7" fmla="*/ 42863 w 12187238"/>
              <a:gd name="connsiteY7" fmla="*/ 6829425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7238" h="6829425">
                <a:moveTo>
                  <a:pt x="42863" y="6829425"/>
                </a:moveTo>
                <a:lnTo>
                  <a:pt x="0" y="4557712"/>
                </a:lnTo>
                <a:lnTo>
                  <a:pt x="3228976" y="4572000"/>
                </a:lnTo>
                <a:lnTo>
                  <a:pt x="5943601" y="3571875"/>
                </a:lnTo>
                <a:lnTo>
                  <a:pt x="9629776" y="0"/>
                </a:lnTo>
                <a:lnTo>
                  <a:pt x="12187238" y="28575"/>
                </a:lnTo>
                <a:cubicBezTo>
                  <a:pt x="12182476" y="2295525"/>
                  <a:pt x="12177713" y="4562475"/>
                  <a:pt x="12172951" y="6829425"/>
                </a:cubicBezTo>
                <a:lnTo>
                  <a:pt x="42863" y="6829425"/>
                </a:lnTo>
                <a:close/>
              </a:path>
            </a:pathLst>
          </a:cu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00412" y="6059984"/>
            <a:ext cx="2586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F3CC"/>
                </a:solidFill>
              </a:defRPr>
            </a:lvl1pPr>
          </a:lstStyle>
          <a:p>
            <a:r>
              <a:rPr lang="zh-CN" altLang="en-US" sz="4400" dirty="0">
                <a:solidFill>
                  <a:srgbClr val="303B4C"/>
                </a:solidFill>
              </a:rPr>
              <a:t>代码资产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5338" y="6213871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F3CC"/>
                </a:solidFill>
              </a:defRPr>
            </a:lvl1pPr>
          </a:lstStyle>
          <a:p>
            <a:r>
              <a:rPr lang="zh-CN" altLang="en-US" dirty="0">
                <a:solidFill>
                  <a:srgbClr val="303B4C"/>
                </a:solidFill>
              </a:rPr>
              <a:t>信息资产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91362" y="5380672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0" dirty="0" smtClean="0">
                <a:solidFill>
                  <a:srgbClr val="303B4C"/>
                </a:solidFill>
              </a:rPr>
              <a:t>数据资产</a:t>
            </a:r>
            <a:endParaRPr kumimoji="1" lang="zh-CN" altLang="en-US" sz="9000" dirty="0">
              <a:solidFill>
                <a:srgbClr val="303B4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5654" y="1860440"/>
            <a:ext cx="3090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FFF3CC"/>
                </a:solidFill>
                <a:latin typeface="DengXian" charset="-122"/>
                <a:ea typeface="DengXian" charset="-122"/>
                <a:cs typeface="DengXian" charset="-122"/>
              </a:rPr>
              <a:t>公司</a:t>
            </a:r>
            <a:r>
              <a:rPr kumimoji="1" lang="en-US" altLang="zh-CN" sz="4800" dirty="0" smtClean="0">
                <a:solidFill>
                  <a:srgbClr val="FFF3CC"/>
                </a:solidFill>
                <a:latin typeface="DengXian" charset="-122"/>
                <a:ea typeface="DengXian" charset="-122"/>
                <a:cs typeface="DengXian" charset="-122"/>
              </a:rPr>
              <a:t>PE=</a:t>
            </a:r>
            <a:r>
              <a:rPr kumimoji="1" lang="zh-CN" altLang="en-US" sz="4800" dirty="0" smtClean="0">
                <a:solidFill>
                  <a:srgbClr val="FFF3CC"/>
                </a:solidFill>
                <a:latin typeface="DengXian" charset="-122"/>
                <a:ea typeface="DengXian" charset="-122"/>
                <a:cs typeface="DengXian" charset="-122"/>
              </a:rPr>
              <a:t>？</a:t>
            </a:r>
            <a:endParaRPr kumimoji="1" lang="zh-CN" altLang="en-US" sz="4800" dirty="0">
              <a:solidFill>
                <a:srgbClr val="FFF3CC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5654" y="14911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rgbClr val="FFF3CC"/>
                </a:solidFill>
              </a:rPr>
              <a:t>当管理层思考</a:t>
            </a:r>
            <a:endParaRPr kumimoji="1" lang="zh-CN" altLang="en-US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7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1" y="5505448"/>
            <a:ext cx="874712" cy="8747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4924421"/>
            <a:ext cx="1527176" cy="1527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836" y="3990974"/>
            <a:ext cx="2389186" cy="23891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5086" y="1271589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solidFill>
                  <a:srgbClr val="FFF3CC"/>
                </a:solidFill>
              </a:defRPr>
            </a:lvl1pPr>
          </a:lstStyle>
          <a:p>
            <a:r>
              <a:rPr lang="zh-CN" altLang="en-US" sz="3200"/>
              <a:t>您实际</a:t>
            </a:r>
            <a:r>
              <a:rPr lang="zh-CN" altLang="en-US" sz="3200" dirty="0"/>
              <a:t>经营着</a:t>
            </a:r>
            <a:r>
              <a:rPr lang="zh-CN" altLang="en-US" sz="3200"/>
              <a:t>三家公司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5086" y="4508922"/>
            <a:ext cx="278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资产一：</a:t>
            </a:r>
            <a:endParaRPr kumimoji="1" lang="en-US" altLang="zh-CN" sz="2400" b="1" dirty="0" smtClean="0">
              <a:solidFill>
                <a:srgbClr val="FFF3CC"/>
              </a:solidFill>
            </a:endParaRPr>
          </a:p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房子与员工时间</a:t>
            </a:r>
            <a:endParaRPr kumimoji="1" lang="zh-CN" altLang="en-US" sz="2400" b="1" dirty="0">
              <a:solidFill>
                <a:srgbClr val="FFF3CC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2461" y="4069609"/>
            <a:ext cx="278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资产二：</a:t>
            </a:r>
            <a:endParaRPr kumimoji="1" lang="en-US" altLang="zh-CN" sz="2400" b="1" dirty="0" smtClean="0">
              <a:solidFill>
                <a:srgbClr val="FFF3CC"/>
              </a:solidFill>
            </a:endParaRPr>
          </a:p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品牌与制度</a:t>
            </a:r>
            <a:endParaRPr kumimoji="1" lang="zh-CN" altLang="en-US" sz="2400" b="1" dirty="0">
              <a:solidFill>
                <a:srgbClr val="FFF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16573" y="3159977"/>
            <a:ext cx="278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资产二：</a:t>
            </a:r>
            <a:endParaRPr kumimoji="1" lang="en-US" altLang="zh-CN" sz="2400" b="1" dirty="0" smtClean="0">
              <a:solidFill>
                <a:srgbClr val="FFF3CC"/>
              </a:solidFill>
            </a:endParaRPr>
          </a:p>
          <a:p>
            <a:r>
              <a:rPr kumimoji="1" lang="zh-CN" altLang="en-US" sz="2400" b="1" dirty="0" smtClean="0">
                <a:solidFill>
                  <a:srgbClr val="FFF3CC"/>
                </a:solidFill>
              </a:rPr>
              <a:t>影响力与企业内容</a:t>
            </a:r>
            <a:endParaRPr kumimoji="1" lang="zh-CN" altLang="en-US" sz="2400" b="1" dirty="0">
              <a:solidFill>
                <a:srgbClr val="FFF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3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90635" y="1208811"/>
            <a:ext cx="972502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也许未来：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对企业内容研究是组织生命体的真正方向。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管理有效性最大公约数不在基于人的标准化，而是认知想法流的动态监控。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每天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公司发生的内容有</a:t>
            </a:r>
            <a:r>
              <a:rPr lang="en-US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*****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条</a:t>
            </a:r>
            <a:r>
              <a:rPr lang="zh-CN" altLang="en-US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？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决策人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的有效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决策</a:t>
            </a: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信息数量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？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企业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度量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衡</a:t>
            </a: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开始与业务脱钩，开始专注结构导向。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时间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线（前期的工具时代）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，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空间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重塑（组织服务化）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，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决策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质量（信息分层导致的</a:t>
            </a:r>
            <a:r>
              <a:rPr lang="en-US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AI</a:t>
            </a:r>
            <a:r>
              <a:rPr lang="zh-CN" altLang="zh-CN" sz="2000" kern="100" dirty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复制决策</a:t>
            </a:r>
            <a:r>
              <a:rPr lang="zh-CN" altLang="zh-CN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）</a:t>
            </a: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endParaRPr lang="en-US" altLang="zh-CN" sz="2000" kern="100" dirty="0" smtClean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303B4C"/>
                </a:solidFill>
                <a:latin typeface="DengXian" charset="-122"/>
                <a:ea typeface="DengXian" charset="-122"/>
                <a:cs typeface="DengXian" charset="-122"/>
              </a:rPr>
              <a:t>企业内容时代将我们引领到智能组织时代。</a:t>
            </a:r>
            <a:endParaRPr lang="zh-CN" altLang="zh-CN" sz="2000" kern="100" dirty="0">
              <a:solidFill>
                <a:srgbClr val="303B4C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589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106200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分享发现，无论对错，都是最好的学习。</a:t>
            </a:r>
            <a:endParaRPr lang="zh-CN" altLang="en-US" sz="2400" b="1" dirty="0">
              <a:solidFill>
                <a:srgbClr val="FF9999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"/>
          <a:stretch/>
        </p:blipFill>
        <p:spPr>
          <a:xfrm>
            <a:off x="1714499" y="644218"/>
            <a:ext cx="8584655" cy="57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4829" y="1000124"/>
            <a:ext cx="8289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zh-CN" altLang="en-US" sz="4000" dirty="0" smtClean="0"/>
              <a:t>认知的边界</a:t>
            </a:r>
            <a:r>
              <a:rPr lang="zh-CN" altLang="en-US" dirty="0" smtClean="0"/>
              <a:t>正在被快速的模糊，以至于</a:t>
            </a:r>
            <a:r>
              <a:rPr lang="zh-CN" altLang="en-US" sz="4800" dirty="0" smtClean="0"/>
              <a:t>重建</a:t>
            </a:r>
            <a:endParaRPr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814388" y="6043613"/>
            <a:ext cx="3186112" cy="814387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52938" y="5672139"/>
            <a:ext cx="3186112" cy="1185862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05788" y="4743450"/>
            <a:ext cx="3186112" cy="2114551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46897" y="5520393"/>
            <a:ext cx="2121093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40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亿单元</a:t>
            </a:r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/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天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85447" y="5134633"/>
            <a:ext cx="2121093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800" b="1" smtClean="0">
                <a:solidFill>
                  <a:srgbClr val="FFF3CC"/>
                </a:solidFill>
                <a:latin typeface="+mj-lt"/>
              </a:rPr>
              <a:t>56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亿单元</a:t>
            </a:r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/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天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68379" y="4220230"/>
            <a:ext cx="2460930" cy="52322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FFF3CC"/>
                </a:solidFill>
                <a:latin typeface="+mj-lt"/>
              </a:rPr>
              <a:t>近</a:t>
            </a:r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79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亿单元</a:t>
            </a:r>
            <a:r>
              <a:rPr kumimoji="1" lang="en-US" altLang="zh-CN" sz="2800" b="1" dirty="0" smtClean="0">
                <a:solidFill>
                  <a:srgbClr val="FFF3CC"/>
                </a:solidFill>
                <a:latin typeface="+mj-lt"/>
              </a:rPr>
              <a:t>/</a:t>
            </a:r>
            <a:r>
              <a:rPr kumimoji="1" lang="zh-CN" altLang="en-US" sz="2800" b="1" dirty="0" smtClean="0">
                <a:solidFill>
                  <a:srgbClr val="FFF3CC"/>
                </a:solidFill>
                <a:latin typeface="+mj-lt"/>
              </a:rPr>
              <a:t>天</a:t>
            </a:r>
            <a:endParaRPr kumimoji="1" lang="zh-CN" altLang="en-US" sz="2800" b="1" dirty="0">
              <a:solidFill>
                <a:srgbClr val="FFF3CC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264" y="1684316"/>
            <a:ext cx="4544834" cy="400110"/>
          </a:xfrm>
          <a:prstGeom prst="rect">
            <a:avLst/>
          </a:prstGeom>
          <a:solidFill>
            <a:srgbClr val="303B4C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>
                <a:solidFill>
                  <a:srgbClr val="FFF3CC"/>
                </a:solidFill>
              </a:defRPr>
            </a:lvl1pPr>
          </a:lstStyle>
          <a:p>
            <a:r>
              <a:rPr lang="zh-CN" altLang="en-US" sz="2000" dirty="0"/>
              <a:t>资讯量的过载正在快速的制造认知垃圾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8088" y="6096863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>
                <a:solidFill>
                  <a:srgbClr val="303B4C"/>
                </a:solidFill>
              </a:rPr>
              <a:t>2015</a:t>
            </a:r>
            <a:endParaRPr lang="zh-CN" altLang="en-US" dirty="0">
              <a:solidFill>
                <a:srgbClr val="303B4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2991" y="5925444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>
                <a:solidFill>
                  <a:srgbClr val="303B4C"/>
                </a:solidFill>
              </a:rPr>
              <a:t>2016</a:t>
            </a:r>
            <a:endParaRPr lang="zh-CN" altLang="en-US" dirty="0">
              <a:solidFill>
                <a:srgbClr val="303B4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56507" y="5446782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rgbClr val="FF9999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>
                <a:solidFill>
                  <a:srgbClr val="303B4C"/>
                </a:solidFill>
              </a:rPr>
              <a:t>2017</a:t>
            </a:r>
            <a:endParaRPr lang="zh-CN" altLang="en-US" dirty="0">
              <a:solidFill>
                <a:srgbClr val="303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2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074" y="1459648"/>
            <a:ext cx="3659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FF9999"/>
                </a:solidFill>
              </a:rPr>
              <a:t>2017.07.24</a:t>
            </a:r>
            <a:r>
              <a:rPr kumimoji="1" lang="zh-CN" altLang="en-US" sz="4800" dirty="0" smtClean="0">
                <a:solidFill>
                  <a:srgbClr val="FF9999"/>
                </a:solidFill>
              </a:rPr>
              <a:t>日</a:t>
            </a:r>
            <a:endParaRPr kumimoji="1" lang="en-US" altLang="zh-CN" sz="4800" dirty="0" smtClean="0">
              <a:solidFill>
                <a:srgbClr val="FF9999"/>
              </a:solidFill>
            </a:endParaRPr>
          </a:p>
          <a:p>
            <a:r>
              <a:rPr kumimoji="1" lang="zh-CN" altLang="en-US" sz="4800" dirty="0" smtClean="0">
                <a:solidFill>
                  <a:srgbClr val="FF9999"/>
                </a:solidFill>
              </a:rPr>
              <a:t>早晨</a:t>
            </a:r>
            <a:endParaRPr kumimoji="1" lang="zh-CN" altLang="en-US" sz="4800" dirty="0">
              <a:solidFill>
                <a:srgbClr val="FF999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75" y="1459648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45" y="1314450"/>
            <a:ext cx="4741333" cy="4400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074" y="1459648"/>
            <a:ext cx="3659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FF9999"/>
                </a:solidFill>
              </a:rPr>
              <a:t>2017.07.24</a:t>
            </a:r>
            <a:r>
              <a:rPr kumimoji="1" lang="zh-CN" altLang="en-US" sz="4800" dirty="0" smtClean="0">
                <a:solidFill>
                  <a:srgbClr val="FF9999"/>
                </a:solidFill>
              </a:rPr>
              <a:t>日</a:t>
            </a:r>
            <a:endParaRPr kumimoji="1" lang="en-US" altLang="zh-CN" sz="4800" dirty="0">
              <a:solidFill>
                <a:srgbClr val="FF9999"/>
              </a:solidFill>
            </a:endParaRPr>
          </a:p>
          <a:p>
            <a:r>
              <a:rPr kumimoji="1" lang="en-US" altLang="zh-CN" sz="4800" dirty="0" smtClean="0">
                <a:solidFill>
                  <a:srgbClr val="FF9999"/>
                </a:solidFill>
              </a:rPr>
              <a:t>12.45</a:t>
            </a:r>
            <a:endParaRPr kumimoji="1" lang="zh-CN" altLang="en-US" sz="48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17" y="728662"/>
            <a:ext cx="3332826" cy="57292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0074" y="1459648"/>
            <a:ext cx="3659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FF9999"/>
                </a:solidFill>
              </a:rPr>
              <a:t>2017.07.24</a:t>
            </a:r>
            <a:r>
              <a:rPr kumimoji="1" lang="zh-CN" altLang="en-US" sz="4800" dirty="0" smtClean="0">
                <a:solidFill>
                  <a:srgbClr val="FF9999"/>
                </a:solidFill>
              </a:rPr>
              <a:t>日</a:t>
            </a:r>
            <a:endParaRPr kumimoji="1" lang="en-US" altLang="zh-CN" sz="4800" dirty="0">
              <a:solidFill>
                <a:srgbClr val="FF9999"/>
              </a:solidFill>
            </a:endParaRPr>
          </a:p>
          <a:p>
            <a:r>
              <a:rPr kumimoji="1" lang="en-US" altLang="zh-CN" sz="4800" dirty="0" smtClean="0">
                <a:solidFill>
                  <a:srgbClr val="FF9999"/>
                </a:solidFill>
              </a:rPr>
              <a:t>13.07</a:t>
            </a:r>
            <a:endParaRPr kumimoji="1" lang="zh-CN" altLang="en-US" sz="48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9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882</Words>
  <Application>Microsoft Macintosh PowerPoint</Application>
  <PresentationFormat>宽屏</PresentationFormat>
  <Paragraphs>229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Abadi MT Condensed Extra Bold</vt:lpstr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131</cp:revision>
  <dcterms:created xsi:type="dcterms:W3CDTF">2017-07-10T06:18:45Z</dcterms:created>
  <dcterms:modified xsi:type="dcterms:W3CDTF">2017-08-04T02:40:13Z</dcterms:modified>
</cp:coreProperties>
</file>